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72" r:id="rId13"/>
    <p:sldId id="273" r:id="rId14"/>
    <p:sldId id="268" r:id="rId15"/>
    <p:sldId id="274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rosoft Office User" initials="Office [7]" lastIdx="1" clrIdx="6">
    <p:extLst/>
  </p:cmAuthor>
  <p:cmAuthor id="1" name="Microsoft Office User" initials="Office" lastIdx="1" clrIdx="0">
    <p:extLst/>
  </p:cmAuthor>
  <p:cmAuthor id="8" name="Microsoft Office User" initials="Office [8]" lastIdx="1" clrIdx="7">
    <p:extLst/>
  </p:cmAuthor>
  <p:cmAuthor id="2" name="Microsoft Office User" initials="Office [2]" lastIdx="1" clrIdx="1">
    <p:extLst/>
  </p:cmAuthor>
  <p:cmAuthor id="3" name="Microsoft Office User" initials="Office [3]" lastIdx="1" clrIdx="2">
    <p:extLst/>
  </p:cmAuthor>
  <p:cmAuthor id="4" name="Microsoft Office User" initials="Office [4]" lastIdx="1" clrIdx="3">
    <p:extLst/>
  </p:cmAuthor>
  <p:cmAuthor id="5" name="Microsoft Office User" initials="Office [5]" lastIdx="1" clrIdx="4">
    <p:extLst/>
  </p:cmAuthor>
  <p:cmAuthor id="6" name="Microsoft Office User" initials="Office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7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3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1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2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6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5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4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4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3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7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6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AAD7-8684-4A69-9ED8-0D9B90827B4D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9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2509" y="374218"/>
            <a:ext cx="8478982" cy="1122073"/>
          </a:xfrm>
        </p:spPr>
        <p:txBody>
          <a:bodyPr/>
          <a:lstStyle/>
          <a:p>
            <a:r>
              <a:rPr lang="en-US" dirty="0"/>
              <a:t>Two-Stage Balloon Rocket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658" y="6301047"/>
            <a:ext cx="6858000" cy="494607"/>
          </a:xfrm>
        </p:spPr>
        <p:txBody>
          <a:bodyPr/>
          <a:lstStyle/>
          <a:p>
            <a:pPr algn="l"/>
            <a:r>
              <a:rPr lang="en-US" dirty="0"/>
              <a:t>www.sciencebuddies.org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0226" y="6135912"/>
            <a:ext cx="3072946" cy="6500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3465"/>
            <a:ext cx="9144000" cy="420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0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Balloon Rockets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264237"/>
          </a:xfrm>
        </p:spPr>
        <p:txBody>
          <a:bodyPr/>
          <a:lstStyle/>
          <a:p>
            <a:r>
              <a:rPr lang="en-US" dirty="0"/>
              <a:t>Newton’s third law: for every action, there is an equal and opposite reaction</a:t>
            </a:r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 flipV="1">
            <a:off x="1745958" y="3708645"/>
            <a:ext cx="5248032" cy="77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875999" y="3904631"/>
            <a:ext cx="3659025" cy="67946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53938" y="3901620"/>
            <a:ext cx="654339" cy="67946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 rot="5400000" flipH="1">
            <a:off x="2056516" y="4131927"/>
            <a:ext cx="293518" cy="224869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01841" y="3904627"/>
            <a:ext cx="1417738" cy="67946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50841" y="3664990"/>
            <a:ext cx="1485894" cy="10891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53395" y="3643689"/>
            <a:ext cx="128983" cy="453912"/>
          </a:xfrm>
          <a:prstGeom prst="rect">
            <a:avLst/>
          </a:prstGeom>
          <a:solidFill>
            <a:srgbClr val="FFFFFF">
              <a:alpha val="60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799488" y="3631056"/>
            <a:ext cx="128983" cy="453912"/>
          </a:xfrm>
          <a:prstGeom prst="rect">
            <a:avLst/>
          </a:prstGeom>
          <a:solidFill>
            <a:srgbClr val="FFFFFF">
              <a:alpha val="60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/>
          <p:cNvSpPr/>
          <p:nvPr/>
        </p:nvSpPr>
        <p:spPr>
          <a:xfrm>
            <a:off x="6993990" y="4050977"/>
            <a:ext cx="990600" cy="3807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/>
          <p:cNvSpPr/>
          <p:nvPr/>
        </p:nvSpPr>
        <p:spPr>
          <a:xfrm rot="10800000">
            <a:off x="539951" y="4050978"/>
            <a:ext cx="990600" cy="3807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669025" y="4244360"/>
            <a:ext cx="2947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 flipH="1" flipV="1">
            <a:off x="1669025" y="3904627"/>
            <a:ext cx="294728" cy="1929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H="1">
            <a:off x="1677068" y="4366489"/>
            <a:ext cx="294728" cy="1929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0708" y="4714825"/>
            <a:ext cx="2838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Air is pushed out the back of the balloon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4578" y="4714824"/>
            <a:ext cx="2166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balloon is pushed forward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90856" y="3045628"/>
            <a:ext cx="97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Straw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59019" y="3261724"/>
            <a:ext cx="97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4763" y="3265254"/>
            <a:ext cx="97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Tape</a:t>
            </a:r>
          </a:p>
        </p:txBody>
      </p:sp>
      <p:cxnSp>
        <p:nvCxnSpPr>
          <p:cNvPr id="26" name="Straight Arrow Connector 25"/>
          <p:cNvCxnSpPr>
            <a:cxnSpLocks/>
          </p:cNvCxnSpPr>
          <p:nvPr/>
        </p:nvCxnSpPr>
        <p:spPr>
          <a:xfrm>
            <a:off x="3302147" y="3544903"/>
            <a:ext cx="400589" cy="27795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H="1">
            <a:off x="4128262" y="3356530"/>
            <a:ext cx="131858" cy="35982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>
          <a:xfrm flipH="1">
            <a:off x="5407528" y="3562764"/>
            <a:ext cx="278198" cy="14588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106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life two-stage rockets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641968" cy="46001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First stage lifts rocket through beginning of flight</a:t>
            </a:r>
          </a:p>
          <a:p>
            <a:r>
              <a:rPr lang="en-US" dirty="0"/>
              <a:t>First stage breaks away and falls back to Earth</a:t>
            </a:r>
          </a:p>
          <a:p>
            <a:r>
              <a:rPr lang="en-US" dirty="0"/>
              <a:t>Second stage continues flight into space</a:t>
            </a:r>
          </a:p>
          <a:p>
            <a:r>
              <a:rPr lang="en-US" dirty="0"/>
              <a:t>Saves energy because second stage doesn’t have to carry extra weight of depleted first stage</a:t>
            </a:r>
          </a:p>
        </p:txBody>
      </p:sp>
      <p:sp>
        <p:nvSpPr>
          <p:cNvPr id="5" name="Freeform: Shape 4"/>
          <p:cNvSpPr/>
          <p:nvPr/>
        </p:nvSpPr>
        <p:spPr>
          <a:xfrm>
            <a:off x="5866902" y="5289702"/>
            <a:ext cx="9330" cy="877078"/>
          </a:xfrm>
          <a:custGeom>
            <a:avLst/>
            <a:gdLst>
              <a:gd name="connsiteX0" fmla="*/ 0 w 9330"/>
              <a:gd name="connsiteY0" fmla="*/ 0 h 877078"/>
              <a:gd name="connsiteX1" fmla="*/ 9330 w 9330"/>
              <a:gd name="connsiteY1" fmla="*/ 877078 h 87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330" h="877078">
                <a:moveTo>
                  <a:pt x="0" y="0"/>
                </a:moveTo>
                <a:lnTo>
                  <a:pt x="9330" y="877078"/>
                </a:lnTo>
              </a:path>
            </a:pathLst>
          </a:cu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/>
        </p:nvSpPr>
        <p:spPr>
          <a:xfrm>
            <a:off x="7283742" y="2652249"/>
            <a:ext cx="768838" cy="3526971"/>
          </a:xfrm>
          <a:custGeom>
            <a:avLst/>
            <a:gdLst>
              <a:gd name="connsiteX0" fmla="*/ 768838 w 768838"/>
              <a:gd name="connsiteY0" fmla="*/ 0 h 3526971"/>
              <a:gd name="connsiteX1" fmla="*/ 115695 w 768838"/>
              <a:gd name="connsiteY1" fmla="*/ 1530220 h 3526971"/>
              <a:gd name="connsiteX2" fmla="*/ 3728 w 768838"/>
              <a:gd name="connsiteY2" fmla="*/ 3526971 h 352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8838" h="3526971">
                <a:moveTo>
                  <a:pt x="768838" y="0"/>
                </a:moveTo>
                <a:cubicBezTo>
                  <a:pt x="506025" y="471196"/>
                  <a:pt x="243213" y="942392"/>
                  <a:pt x="115695" y="1530220"/>
                </a:cubicBezTo>
                <a:cubicBezTo>
                  <a:pt x="-11823" y="2118049"/>
                  <a:pt x="-4048" y="2822510"/>
                  <a:pt x="3728" y="3526971"/>
                </a:cubicBezTo>
              </a:path>
            </a:pathLst>
          </a:cu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/>
          <p:cNvSpPr/>
          <p:nvPr/>
        </p:nvSpPr>
        <p:spPr>
          <a:xfrm>
            <a:off x="5712925" y="5257790"/>
            <a:ext cx="323850" cy="369094"/>
          </a:xfrm>
          <a:custGeom>
            <a:avLst/>
            <a:gdLst>
              <a:gd name="connsiteX0" fmla="*/ 76200 w 323850"/>
              <a:gd name="connsiteY0" fmla="*/ 0 h 369094"/>
              <a:gd name="connsiteX1" fmla="*/ 0 w 323850"/>
              <a:gd name="connsiteY1" fmla="*/ 76200 h 369094"/>
              <a:gd name="connsiteX2" fmla="*/ 83344 w 323850"/>
              <a:gd name="connsiteY2" fmla="*/ 61913 h 369094"/>
              <a:gd name="connsiteX3" fmla="*/ 16669 w 323850"/>
              <a:gd name="connsiteY3" fmla="*/ 200025 h 369094"/>
              <a:gd name="connsiteX4" fmla="*/ 116681 w 323850"/>
              <a:gd name="connsiteY4" fmla="*/ 90488 h 369094"/>
              <a:gd name="connsiteX5" fmla="*/ 73819 w 323850"/>
              <a:gd name="connsiteY5" fmla="*/ 295275 h 369094"/>
              <a:gd name="connsiteX6" fmla="*/ 166688 w 323850"/>
              <a:gd name="connsiteY6" fmla="*/ 121444 h 369094"/>
              <a:gd name="connsiteX7" fmla="*/ 185738 w 323850"/>
              <a:gd name="connsiteY7" fmla="*/ 369094 h 369094"/>
              <a:gd name="connsiteX8" fmla="*/ 202406 w 323850"/>
              <a:gd name="connsiteY8" fmla="*/ 128588 h 369094"/>
              <a:gd name="connsiteX9" fmla="*/ 266700 w 323850"/>
              <a:gd name="connsiteY9" fmla="*/ 290513 h 369094"/>
              <a:gd name="connsiteX10" fmla="*/ 228600 w 323850"/>
              <a:gd name="connsiteY10" fmla="*/ 92869 h 369094"/>
              <a:gd name="connsiteX11" fmla="*/ 323850 w 323850"/>
              <a:gd name="connsiteY11" fmla="*/ 166688 h 369094"/>
              <a:gd name="connsiteX12" fmla="*/ 245269 w 323850"/>
              <a:gd name="connsiteY12" fmla="*/ 42863 h 369094"/>
              <a:gd name="connsiteX13" fmla="*/ 304800 w 323850"/>
              <a:gd name="connsiteY13" fmla="*/ 35719 h 369094"/>
              <a:gd name="connsiteX14" fmla="*/ 228600 w 323850"/>
              <a:gd name="connsiteY14" fmla="*/ 4763 h 369094"/>
              <a:gd name="connsiteX15" fmla="*/ 76200 w 323850"/>
              <a:gd name="connsiteY15" fmla="*/ 0 h 36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3850" h="369094">
                <a:moveTo>
                  <a:pt x="76200" y="0"/>
                </a:moveTo>
                <a:lnTo>
                  <a:pt x="0" y="76200"/>
                </a:lnTo>
                <a:lnTo>
                  <a:pt x="83344" y="61913"/>
                </a:lnTo>
                <a:lnTo>
                  <a:pt x="16669" y="200025"/>
                </a:lnTo>
                <a:lnTo>
                  <a:pt x="116681" y="90488"/>
                </a:lnTo>
                <a:lnTo>
                  <a:pt x="73819" y="295275"/>
                </a:lnTo>
                <a:lnTo>
                  <a:pt x="166688" y="121444"/>
                </a:lnTo>
                <a:lnTo>
                  <a:pt x="185738" y="369094"/>
                </a:lnTo>
                <a:lnTo>
                  <a:pt x="202406" y="128588"/>
                </a:lnTo>
                <a:lnTo>
                  <a:pt x="266700" y="290513"/>
                </a:lnTo>
                <a:lnTo>
                  <a:pt x="228600" y="92869"/>
                </a:lnTo>
                <a:lnTo>
                  <a:pt x="323850" y="166688"/>
                </a:lnTo>
                <a:lnTo>
                  <a:pt x="245269" y="42863"/>
                </a:lnTo>
                <a:lnTo>
                  <a:pt x="304800" y="35719"/>
                </a:lnTo>
                <a:lnTo>
                  <a:pt x="228600" y="4763"/>
                </a:lnTo>
                <a:lnTo>
                  <a:pt x="76200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89125" y="4009732"/>
            <a:ext cx="152400" cy="124805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/>
        </p:nvSpPr>
        <p:spPr>
          <a:xfrm>
            <a:off x="5941525" y="5029190"/>
            <a:ext cx="152400" cy="228600"/>
          </a:xfrm>
          <a:prstGeom prst="rtTriangl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/>
          <p:cNvSpPr/>
          <p:nvPr/>
        </p:nvSpPr>
        <p:spPr>
          <a:xfrm flipH="1">
            <a:off x="5636725" y="5029190"/>
            <a:ext cx="152400" cy="228600"/>
          </a:xfrm>
          <a:prstGeom prst="rtTriangl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cxnSpLocks/>
            <a:stCxn id="8" idx="2"/>
          </p:cNvCxnSpPr>
          <p:nvPr/>
        </p:nvCxnSpPr>
        <p:spPr>
          <a:xfrm flipV="1">
            <a:off x="5865325" y="5029190"/>
            <a:ext cx="0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789125" y="3194046"/>
            <a:ext cx="152400" cy="81568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/>
        </p:nvSpPr>
        <p:spPr>
          <a:xfrm>
            <a:off x="5941524" y="3819840"/>
            <a:ext cx="109561" cy="189891"/>
          </a:xfrm>
          <a:prstGeom prst="rtTriangl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/>
          <p:cNvSpPr/>
          <p:nvPr/>
        </p:nvSpPr>
        <p:spPr>
          <a:xfrm flipH="1">
            <a:off x="5679609" y="3819840"/>
            <a:ext cx="109515" cy="189891"/>
          </a:xfrm>
          <a:prstGeom prst="rtTriangl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cxnSpLocks/>
            <a:stCxn id="12" idx="2"/>
          </p:cNvCxnSpPr>
          <p:nvPr/>
        </p:nvCxnSpPr>
        <p:spPr>
          <a:xfrm flipV="1">
            <a:off x="5865325" y="3819840"/>
            <a:ext cx="0" cy="1898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sosceles Triangle 15"/>
          <p:cNvSpPr/>
          <p:nvPr/>
        </p:nvSpPr>
        <p:spPr>
          <a:xfrm>
            <a:off x="5789124" y="2976877"/>
            <a:ext cx="152400" cy="217169"/>
          </a:xfrm>
          <a:prstGeom prst="triangl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/>
          <p:cNvSpPr/>
          <p:nvPr/>
        </p:nvSpPr>
        <p:spPr>
          <a:xfrm rot="1399989">
            <a:off x="7798847" y="2672093"/>
            <a:ext cx="323850" cy="369094"/>
          </a:xfrm>
          <a:custGeom>
            <a:avLst/>
            <a:gdLst>
              <a:gd name="connsiteX0" fmla="*/ 76200 w 323850"/>
              <a:gd name="connsiteY0" fmla="*/ 0 h 369094"/>
              <a:gd name="connsiteX1" fmla="*/ 0 w 323850"/>
              <a:gd name="connsiteY1" fmla="*/ 76200 h 369094"/>
              <a:gd name="connsiteX2" fmla="*/ 83344 w 323850"/>
              <a:gd name="connsiteY2" fmla="*/ 61913 h 369094"/>
              <a:gd name="connsiteX3" fmla="*/ 16669 w 323850"/>
              <a:gd name="connsiteY3" fmla="*/ 200025 h 369094"/>
              <a:gd name="connsiteX4" fmla="*/ 116681 w 323850"/>
              <a:gd name="connsiteY4" fmla="*/ 90488 h 369094"/>
              <a:gd name="connsiteX5" fmla="*/ 73819 w 323850"/>
              <a:gd name="connsiteY5" fmla="*/ 295275 h 369094"/>
              <a:gd name="connsiteX6" fmla="*/ 166688 w 323850"/>
              <a:gd name="connsiteY6" fmla="*/ 121444 h 369094"/>
              <a:gd name="connsiteX7" fmla="*/ 185738 w 323850"/>
              <a:gd name="connsiteY7" fmla="*/ 369094 h 369094"/>
              <a:gd name="connsiteX8" fmla="*/ 202406 w 323850"/>
              <a:gd name="connsiteY8" fmla="*/ 128588 h 369094"/>
              <a:gd name="connsiteX9" fmla="*/ 266700 w 323850"/>
              <a:gd name="connsiteY9" fmla="*/ 290513 h 369094"/>
              <a:gd name="connsiteX10" fmla="*/ 228600 w 323850"/>
              <a:gd name="connsiteY10" fmla="*/ 92869 h 369094"/>
              <a:gd name="connsiteX11" fmla="*/ 323850 w 323850"/>
              <a:gd name="connsiteY11" fmla="*/ 166688 h 369094"/>
              <a:gd name="connsiteX12" fmla="*/ 245269 w 323850"/>
              <a:gd name="connsiteY12" fmla="*/ 42863 h 369094"/>
              <a:gd name="connsiteX13" fmla="*/ 304800 w 323850"/>
              <a:gd name="connsiteY13" fmla="*/ 35719 h 369094"/>
              <a:gd name="connsiteX14" fmla="*/ 228600 w 323850"/>
              <a:gd name="connsiteY14" fmla="*/ 4763 h 369094"/>
              <a:gd name="connsiteX15" fmla="*/ 76200 w 323850"/>
              <a:gd name="connsiteY15" fmla="*/ 0 h 36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3850" h="369094">
                <a:moveTo>
                  <a:pt x="76200" y="0"/>
                </a:moveTo>
                <a:lnTo>
                  <a:pt x="0" y="76200"/>
                </a:lnTo>
                <a:lnTo>
                  <a:pt x="83344" y="61913"/>
                </a:lnTo>
                <a:lnTo>
                  <a:pt x="16669" y="200025"/>
                </a:lnTo>
                <a:lnTo>
                  <a:pt x="116681" y="90488"/>
                </a:lnTo>
                <a:lnTo>
                  <a:pt x="73819" y="295275"/>
                </a:lnTo>
                <a:lnTo>
                  <a:pt x="166688" y="121444"/>
                </a:lnTo>
                <a:lnTo>
                  <a:pt x="185738" y="369094"/>
                </a:lnTo>
                <a:lnTo>
                  <a:pt x="202406" y="128588"/>
                </a:lnTo>
                <a:lnTo>
                  <a:pt x="266700" y="290513"/>
                </a:lnTo>
                <a:lnTo>
                  <a:pt x="228600" y="92869"/>
                </a:lnTo>
                <a:lnTo>
                  <a:pt x="323850" y="166688"/>
                </a:lnTo>
                <a:lnTo>
                  <a:pt x="245269" y="42863"/>
                </a:lnTo>
                <a:lnTo>
                  <a:pt x="304800" y="35719"/>
                </a:lnTo>
                <a:lnTo>
                  <a:pt x="228600" y="4763"/>
                </a:lnTo>
                <a:lnTo>
                  <a:pt x="76200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 rot="3193777">
            <a:off x="7262726" y="3213917"/>
            <a:ext cx="457200" cy="1248058"/>
            <a:chOff x="6798884" y="2740989"/>
            <a:chExt cx="457200" cy="1248058"/>
          </a:xfrm>
        </p:grpSpPr>
        <p:sp>
          <p:nvSpPr>
            <p:cNvPr id="19" name="Rectangle 18"/>
            <p:cNvSpPr/>
            <p:nvPr/>
          </p:nvSpPr>
          <p:spPr>
            <a:xfrm>
              <a:off x="6951284" y="2740989"/>
              <a:ext cx="152400" cy="12480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ight Triangle 19"/>
            <p:cNvSpPr/>
            <p:nvPr/>
          </p:nvSpPr>
          <p:spPr>
            <a:xfrm>
              <a:off x="7103684" y="3760447"/>
              <a:ext cx="152400" cy="22860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ight Triangle 20"/>
            <p:cNvSpPr/>
            <p:nvPr/>
          </p:nvSpPr>
          <p:spPr>
            <a:xfrm flipH="1">
              <a:off x="6798884" y="3760447"/>
              <a:ext cx="152400" cy="22860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cxnSpLocks/>
              <a:stCxn id="19" idx="2"/>
            </p:cNvCxnSpPr>
            <p:nvPr/>
          </p:nvCxnSpPr>
          <p:spPr>
            <a:xfrm flipV="1">
              <a:off x="7027484" y="3760447"/>
              <a:ext cx="0" cy="2286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 rot="1710893">
            <a:off x="8093269" y="1716712"/>
            <a:ext cx="371476" cy="1032854"/>
            <a:chOff x="6841768" y="1708134"/>
            <a:chExt cx="371476" cy="1032854"/>
          </a:xfrm>
        </p:grpSpPr>
        <p:sp>
          <p:nvSpPr>
            <p:cNvPr id="24" name="Rectangle 23"/>
            <p:cNvSpPr/>
            <p:nvPr/>
          </p:nvSpPr>
          <p:spPr>
            <a:xfrm>
              <a:off x="6951284" y="1925303"/>
              <a:ext cx="152400" cy="815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Triangle 24"/>
            <p:cNvSpPr/>
            <p:nvPr/>
          </p:nvSpPr>
          <p:spPr>
            <a:xfrm>
              <a:off x="7103683" y="2551097"/>
              <a:ext cx="109561" cy="18989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Triangle 25"/>
            <p:cNvSpPr/>
            <p:nvPr/>
          </p:nvSpPr>
          <p:spPr>
            <a:xfrm flipH="1">
              <a:off x="6841768" y="2551097"/>
              <a:ext cx="109515" cy="18989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>
              <a:cxnSpLocks/>
              <a:stCxn id="24" idx="2"/>
            </p:cNvCxnSpPr>
            <p:nvPr/>
          </p:nvCxnSpPr>
          <p:spPr>
            <a:xfrm flipV="1">
              <a:off x="7027484" y="2551097"/>
              <a:ext cx="0" cy="18989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Isosceles Triangle 27"/>
            <p:cNvSpPr/>
            <p:nvPr/>
          </p:nvSpPr>
          <p:spPr>
            <a:xfrm>
              <a:off x="6951283" y="1708134"/>
              <a:ext cx="152400" cy="21716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5366159" y="6222763"/>
            <a:ext cx="10668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6750342" y="6222763"/>
            <a:ext cx="10668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112002" y="5240243"/>
            <a:ext cx="1236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stage fires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12211" y="1916749"/>
            <a:ext cx="148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stage fires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40274" y="3860563"/>
            <a:ext cx="149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stage falls back to Earth</a:t>
            </a:r>
          </a:p>
        </p:txBody>
      </p:sp>
    </p:spTree>
    <p:extLst>
      <p:ext uri="{BB962C8B-B14F-4D97-AF65-F5344CB8AC3E}">
        <p14:creationId xmlns:p14="http://schemas.microsoft.com/office/powerpoint/2010/main" val="106211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NASA’s Space Launch System (SLS)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62" y="2466363"/>
            <a:ext cx="3696030" cy="27729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227" y="2466363"/>
            <a:ext cx="4925937" cy="27729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1106" y="2002700"/>
            <a:ext cx="1568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First stage: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55093" y="2033987"/>
            <a:ext cx="220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Booster separation: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1898" y="6288603"/>
            <a:ext cx="220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2055590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could you build a two-stage balloon rocket?</a:t>
            </a:r>
          </a:p>
        </p:txBody>
      </p:sp>
    </p:spTree>
    <p:extLst>
      <p:ext uri="{BB962C8B-B14F-4D97-AF65-F5344CB8AC3E}">
        <p14:creationId xmlns:p14="http://schemas.microsoft.com/office/powerpoint/2010/main" val="3915875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could you build a two-stage balloon rocket?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456648" y="3439008"/>
            <a:ext cx="6508937" cy="632039"/>
            <a:chOff x="2637690" y="3439179"/>
            <a:chExt cx="4499897" cy="370908"/>
          </a:xfrm>
        </p:grpSpPr>
        <p:sp>
          <p:nvSpPr>
            <p:cNvPr id="3" name="Rectangle 2"/>
            <p:cNvSpPr/>
            <p:nvPr/>
          </p:nvSpPr>
          <p:spPr>
            <a:xfrm>
              <a:off x="3052627" y="3463255"/>
              <a:ext cx="2164360" cy="28522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5094560" y="3463255"/>
              <a:ext cx="302004" cy="28522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5400000" flipH="1">
              <a:off x="2627976" y="3553974"/>
              <a:ext cx="123213" cy="103786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741476" y="3463254"/>
              <a:ext cx="654343" cy="28522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822225" y="3524861"/>
              <a:ext cx="2164360" cy="28522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835583" y="3524861"/>
              <a:ext cx="302004" cy="2852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4141403" flipH="1">
              <a:off x="4126189" y="3688426"/>
              <a:ext cx="123213" cy="94458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511074" y="3524860"/>
              <a:ext cx="654343" cy="2852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20968723">
              <a:off x="4228004" y="3564275"/>
              <a:ext cx="654343" cy="1808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21616" y="3439179"/>
              <a:ext cx="285225" cy="3333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048431" y="2546366"/>
            <a:ext cx="1923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Ring cut from paper towel tube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39373" y="3110701"/>
            <a:ext cx="1310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stage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20109" y="3110701"/>
            <a:ext cx="1324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stage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23790" y="4174683"/>
            <a:ext cx="383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stage squeezes nozzle of second stage shut against cardboard ring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 flipH="1" flipV="1">
            <a:off x="3959435" y="3921326"/>
            <a:ext cx="380574" cy="41444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H="1" flipV="1">
            <a:off x="1592479" y="3898508"/>
            <a:ext cx="14292" cy="37524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 rot="5400000">
            <a:off x="1329042" y="3544028"/>
            <a:ext cx="251084" cy="363778"/>
            <a:chOff x="609600" y="762000"/>
            <a:chExt cx="228600" cy="304800"/>
          </a:xfrm>
        </p:grpSpPr>
        <p:sp>
          <p:nvSpPr>
            <p:cNvPr id="33" name="Rectangle 32"/>
            <p:cNvSpPr/>
            <p:nvPr/>
          </p:nvSpPr>
          <p:spPr>
            <a:xfrm>
              <a:off x="609600" y="762000"/>
              <a:ext cx="228600" cy="12625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/>
            <p:cNvCxnSpPr>
              <a:cxnSpLocks/>
            </p:cNvCxnSpPr>
            <p:nvPr/>
          </p:nvCxnSpPr>
          <p:spPr>
            <a:xfrm>
              <a:off x="671945" y="794771"/>
              <a:ext cx="27016" cy="186965"/>
            </a:xfrm>
            <a:prstGeom prst="line">
              <a:avLst/>
            </a:prstGeom>
            <a:ln w="9525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cxnSpLocks/>
              <a:stCxn id="36" idx="2"/>
            </p:cNvCxnSpPr>
            <p:nvPr/>
          </p:nvCxnSpPr>
          <p:spPr>
            <a:xfrm flipH="1">
              <a:off x="702497" y="1066704"/>
              <a:ext cx="46228" cy="96"/>
            </a:xfrm>
            <a:prstGeom prst="line">
              <a:avLst/>
            </a:prstGeom>
            <a:ln w="9525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Arc 35"/>
            <p:cNvSpPr/>
            <p:nvPr/>
          </p:nvSpPr>
          <p:spPr>
            <a:xfrm>
              <a:off x="709973" y="982631"/>
              <a:ext cx="83127" cy="84169"/>
            </a:xfrm>
            <a:prstGeom prst="arc">
              <a:avLst>
                <a:gd name="adj1" fmla="val 16200000"/>
                <a:gd name="adj2" fmla="val 5632692"/>
              </a:avLst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/>
            <p:cNvSpPr/>
            <p:nvPr/>
          </p:nvSpPr>
          <p:spPr>
            <a:xfrm flipH="1">
              <a:off x="660934" y="982631"/>
              <a:ext cx="83127" cy="84169"/>
            </a:xfrm>
            <a:prstGeom prst="arc">
              <a:avLst>
                <a:gd name="adj1" fmla="val 16200000"/>
                <a:gd name="adj2" fmla="val 5632692"/>
              </a:avLst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>
              <a:cxnSpLocks/>
            </p:cNvCxnSpPr>
            <p:nvPr/>
          </p:nvCxnSpPr>
          <p:spPr>
            <a:xfrm flipH="1">
              <a:off x="755073" y="794770"/>
              <a:ext cx="27016" cy="186965"/>
            </a:xfrm>
            <a:prstGeom prst="line">
              <a:avLst/>
            </a:prstGeom>
            <a:ln w="9525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048576" y="4212122"/>
            <a:ext cx="2601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Binder clip pinches nozzle of first stage shut</a:t>
            </a:r>
          </a:p>
        </p:txBody>
      </p:sp>
      <p:cxnSp>
        <p:nvCxnSpPr>
          <p:cNvPr id="45" name="Straight Arrow Connector 44"/>
          <p:cNvCxnSpPr>
            <a:cxnSpLocks/>
          </p:cNvCxnSpPr>
          <p:nvPr/>
        </p:nvCxnSpPr>
        <p:spPr>
          <a:xfrm flipH="1">
            <a:off x="4122538" y="3132932"/>
            <a:ext cx="241339" cy="24631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413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456648" y="3439008"/>
            <a:ext cx="6508937" cy="632039"/>
            <a:chOff x="2637690" y="3439179"/>
            <a:chExt cx="4499897" cy="370908"/>
          </a:xfrm>
        </p:grpSpPr>
        <p:sp>
          <p:nvSpPr>
            <p:cNvPr id="3" name="Rectangle 2"/>
            <p:cNvSpPr/>
            <p:nvPr/>
          </p:nvSpPr>
          <p:spPr>
            <a:xfrm>
              <a:off x="3052627" y="3463255"/>
              <a:ext cx="2164360" cy="28522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5094560" y="3463255"/>
              <a:ext cx="302004" cy="28522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5400000" flipH="1">
              <a:off x="2627976" y="3553974"/>
              <a:ext cx="123213" cy="103786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741476" y="3463254"/>
              <a:ext cx="654343" cy="28522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822225" y="3524861"/>
              <a:ext cx="2164360" cy="28522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835583" y="3524861"/>
              <a:ext cx="302004" cy="2852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4141403" flipH="1">
              <a:off x="4126189" y="3688426"/>
              <a:ext cx="123213" cy="94458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511074" y="3524860"/>
              <a:ext cx="654343" cy="2852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20968723">
              <a:off x="4228004" y="3564275"/>
              <a:ext cx="654343" cy="1808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21616" y="3439179"/>
              <a:ext cx="285225" cy="3333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323790" y="4174683"/>
            <a:ext cx="383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 stage stays pinched shut at first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 flipH="1" flipV="1">
            <a:off x="3959435" y="3921326"/>
            <a:ext cx="380574" cy="41444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H="1" flipV="1">
            <a:off x="1592479" y="3898508"/>
            <a:ext cx="14292" cy="37524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48575" y="4212122"/>
            <a:ext cx="2910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Remove the binder clip – air escapes from the first stage and pushes both balloons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1057275" y="3724275"/>
            <a:ext cx="3286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/>
          </p:cNvCxnSpPr>
          <p:nvPr/>
        </p:nvCxnSpPr>
        <p:spPr>
          <a:xfrm flipH="1" flipV="1">
            <a:off x="1057275" y="3480033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 flipH="1">
            <a:off x="1067306" y="3830481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419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</p:txBody>
      </p:sp>
      <p:sp>
        <p:nvSpPr>
          <p:cNvPr id="5" name="Isosceles Triangle 4"/>
          <p:cNvSpPr/>
          <p:nvPr/>
        </p:nvSpPr>
        <p:spPr>
          <a:xfrm rot="5400000" flipH="1">
            <a:off x="1419584" y="3614929"/>
            <a:ext cx="209959" cy="150123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531708" y="3525741"/>
            <a:ext cx="2912248" cy="289767"/>
            <a:chOff x="1606771" y="3676301"/>
            <a:chExt cx="3840488" cy="289767"/>
          </a:xfrm>
        </p:grpSpPr>
        <p:sp>
          <p:nvSpPr>
            <p:cNvPr id="3" name="Rectangle 2"/>
            <p:cNvSpPr/>
            <p:nvPr/>
          </p:nvSpPr>
          <p:spPr>
            <a:xfrm>
              <a:off x="2056839" y="3676302"/>
              <a:ext cx="3130668" cy="28976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5010421" y="3676302"/>
              <a:ext cx="436838" cy="28976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606771" y="3676301"/>
              <a:ext cx="946483" cy="28976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4616498" y="3585013"/>
            <a:ext cx="3130668" cy="48603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28747" y="3585013"/>
            <a:ext cx="436838" cy="48603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 rot="4141403" flipH="1">
            <a:off x="3593840" y="3875897"/>
            <a:ext cx="209959" cy="13663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166430" y="3585011"/>
            <a:ext cx="946483" cy="48603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20968723">
            <a:off x="3756979" y="3652176"/>
            <a:ext cx="946483" cy="3081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892386" y="3439008"/>
            <a:ext cx="412568" cy="56808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23790" y="4174683"/>
            <a:ext cx="383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Nozzle of second stage is no longer pinched shut, air starts to escape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 flipH="1" flipV="1">
            <a:off x="3959435" y="3921326"/>
            <a:ext cx="380574" cy="41444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H="1" flipV="1">
            <a:off x="1592479" y="3898508"/>
            <a:ext cx="14292" cy="37524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48575" y="4212122"/>
            <a:ext cx="2910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stage deflates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1058626" y="3698365"/>
            <a:ext cx="3286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/>
          </p:cNvCxnSpPr>
          <p:nvPr/>
        </p:nvCxnSpPr>
        <p:spPr>
          <a:xfrm flipH="1" flipV="1">
            <a:off x="1058626" y="3454123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 flipH="1">
            <a:off x="1068657" y="3804571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 rot="20435901">
            <a:off x="3268663" y="3799949"/>
            <a:ext cx="338645" cy="488485"/>
            <a:chOff x="3208134" y="3799949"/>
            <a:chExt cx="338645" cy="488485"/>
          </a:xfrm>
        </p:grpSpPr>
        <p:cxnSp>
          <p:nvCxnSpPr>
            <p:cNvPr id="22" name="Straight Connector 21"/>
            <p:cNvCxnSpPr/>
            <p:nvPr/>
          </p:nvCxnSpPr>
          <p:spPr>
            <a:xfrm flipH="1">
              <a:off x="3208134" y="4044191"/>
              <a:ext cx="32861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cxnSpLocks/>
            </p:cNvCxnSpPr>
            <p:nvPr/>
          </p:nvCxnSpPr>
          <p:spPr>
            <a:xfrm flipH="1" flipV="1">
              <a:off x="3208134" y="3799949"/>
              <a:ext cx="328614" cy="138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cxnSpLocks/>
            </p:cNvCxnSpPr>
            <p:nvPr/>
          </p:nvCxnSpPr>
          <p:spPr>
            <a:xfrm flipH="1">
              <a:off x="3218165" y="4150397"/>
              <a:ext cx="328614" cy="1380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9094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</p:txBody>
      </p:sp>
      <p:sp>
        <p:nvSpPr>
          <p:cNvPr id="5" name="Isosceles Triangle 4"/>
          <p:cNvSpPr/>
          <p:nvPr/>
        </p:nvSpPr>
        <p:spPr>
          <a:xfrm rot="5400000" flipH="1">
            <a:off x="1419584" y="3614929"/>
            <a:ext cx="209959" cy="150123"/>
          </a:xfrm>
          <a:prstGeom prst="triangl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552280" y="3624558"/>
            <a:ext cx="976600" cy="117143"/>
            <a:chOff x="1606771" y="3676301"/>
            <a:chExt cx="3840488" cy="289767"/>
          </a:xfrm>
        </p:grpSpPr>
        <p:sp>
          <p:nvSpPr>
            <p:cNvPr id="3" name="Rectangle 2"/>
            <p:cNvSpPr/>
            <p:nvPr/>
          </p:nvSpPr>
          <p:spPr>
            <a:xfrm>
              <a:off x="2056839" y="3676302"/>
              <a:ext cx="3130668" cy="28976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5010421" y="3676302"/>
              <a:ext cx="436838" cy="28976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1606771" y="3676301"/>
              <a:ext cx="946483" cy="28976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4616498" y="3585013"/>
            <a:ext cx="3130668" cy="48603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28747" y="3585013"/>
            <a:ext cx="436838" cy="48603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 rot="5400000" flipH="1">
            <a:off x="4010213" y="3759712"/>
            <a:ext cx="209959" cy="13663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166430" y="3585011"/>
            <a:ext cx="946483" cy="48603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071209" y="3537692"/>
            <a:ext cx="412568" cy="56808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323790" y="4174683"/>
            <a:ext cx="383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 stage continues moving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2395" y="4230637"/>
            <a:ext cx="2910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stage gets left behind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1058626" y="3698365"/>
            <a:ext cx="3286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/>
          </p:cNvCxnSpPr>
          <p:nvPr/>
        </p:nvCxnSpPr>
        <p:spPr>
          <a:xfrm flipH="1" flipV="1">
            <a:off x="1058626" y="3454123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 flipH="1">
            <a:off x="1068657" y="3804571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3652211" y="3841455"/>
            <a:ext cx="3286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cxnSpLocks/>
          </p:cNvCxnSpPr>
          <p:nvPr/>
        </p:nvCxnSpPr>
        <p:spPr>
          <a:xfrm flipH="1" flipV="1">
            <a:off x="3652211" y="3597213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 flipH="1">
            <a:off x="3662242" y="3947661"/>
            <a:ext cx="328614" cy="1380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327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8186"/>
            <a:ext cx="9144000" cy="519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508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9742"/>
            <a:ext cx="4026477" cy="4351338"/>
          </a:xfrm>
        </p:spPr>
        <p:txBody>
          <a:bodyPr/>
          <a:lstStyle/>
          <a:p>
            <a:r>
              <a:rPr lang="en-US" dirty="0"/>
              <a:t>Thread fishing line through two straws</a:t>
            </a:r>
          </a:p>
          <a:p>
            <a:r>
              <a:rPr lang="en-US" dirty="0"/>
              <a:t>Tie fishing line tightly across classroom</a:t>
            </a:r>
          </a:p>
          <a:p>
            <a:r>
              <a:rPr lang="en-US" dirty="0"/>
              <a:t>Cut a small section (less than 1 inch) from the paper towel tube</a:t>
            </a:r>
          </a:p>
          <a:p>
            <a:r>
              <a:rPr lang="en-US" dirty="0"/>
              <a:t>Stretch balloons to loosen them before inflating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596" y="2364970"/>
            <a:ext cx="3812773" cy="2144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599" y="124691"/>
            <a:ext cx="3812771" cy="21446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596" y="4605250"/>
            <a:ext cx="3812773" cy="214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92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your rocket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4105"/>
            <a:ext cx="4201045" cy="4604062"/>
          </a:xfrm>
        </p:spPr>
        <p:txBody>
          <a:bodyPr>
            <a:normAutofit/>
          </a:bodyPr>
          <a:lstStyle/>
          <a:p>
            <a:r>
              <a:rPr lang="en-US" dirty="0"/>
              <a:t>Inflate first balloon at least halfway (don’t inflate it so much that it starts to curve)</a:t>
            </a:r>
          </a:p>
          <a:p>
            <a:r>
              <a:rPr lang="en-US" dirty="0"/>
              <a:t>Pinch its nozzle shut with binder clip</a:t>
            </a:r>
          </a:p>
          <a:p>
            <a:r>
              <a:rPr lang="en-US" dirty="0"/>
              <a:t>Thread nozzle through cardboard ring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395" y="2335877"/>
            <a:ext cx="3797990" cy="21363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965" y="4547061"/>
            <a:ext cx="3812773" cy="21446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965" y="116379"/>
            <a:ext cx="3812773" cy="214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10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your rocket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14105"/>
            <a:ext cx="4201045" cy="46040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Thread second balloon partially through cardboard ring</a:t>
            </a:r>
          </a:p>
          <a:p>
            <a:r>
              <a:rPr lang="en-US" dirty="0"/>
              <a:t>Inflate second balloon so it pinches nozzle of first balloon shut</a:t>
            </a:r>
          </a:p>
          <a:p>
            <a:r>
              <a:rPr lang="en-US" dirty="0"/>
              <a:t>You should be able to remove the binder clip without the balloon deflating</a:t>
            </a:r>
          </a:p>
          <a:p>
            <a:r>
              <a:rPr lang="en-US" dirty="0"/>
              <a:t>Be patient – this can be difficult! Try twisting the first balloon a few times, this may help</a:t>
            </a:r>
          </a:p>
          <a:p>
            <a:r>
              <a:rPr lang="en-US" dirty="0"/>
              <a:t>Much easier with two people</a:t>
            </a:r>
          </a:p>
          <a:p>
            <a:r>
              <a:rPr lang="en-US" dirty="0"/>
              <a:t>Use another binder clip to pinch the nozzle of the second balloon shut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5612" y="116378"/>
            <a:ext cx="3812773" cy="21446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5612" y="2343556"/>
            <a:ext cx="3812773" cy="2144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5612" y="4570734"/>
            <a:ext cx="3938388" cy="221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61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Attach to fishing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77130"/>
            <a:ext cx="7886700" cy="24528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Tape the balloons to the straws</a:t>
            </a:r>
          </a:p>
          <a:p>
            <a:r>
              <a:rPr lang="en-US" dirty="0"/>
              <a:t>Try to keep the balloons and straws pointed in a straight line</a:t>
            </a:r>
          </a:p>
          <a:p>
            <a:r>
              <a:rPr lang="en-US" dirty="0"/>
              <a:t>Don’t tape the balloons to each other – this will prevent the stages from separating!</a:t>
            </a:r>
          </a:p>
          <a:p>
            <a:r>
              <a:rPr lang="en-US" dirty="0"/>
              <a:t>Might need to experiment with exactly where you put the tape (you can also tape the cardboard ring to a straw)</a:t>
            </a:r>
          </a:p>
          <a:p>
            <a:r>
              <a:rPr lang="en-US" dirty="0"/>
              <a:t>Note: the first balloon you inflated becomes the second stage of your rocket, and vice versa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225" y="3971745"/>
            <a:ext cx="6148367" cy="282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5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901786" cy="2521931"/>
          </a:xfrm>
        </p:spPr>
        <p:txBody>
          <a:bodyPr>
            <a:normAutofit/>
          </a:bodyPr>
          <a:lstStyle/>
          <a:p>
            <a:r>
              <a:rPr lang="en-US" sz="2400" dirty="0"/>
              <a:t>Pull both balloons to one end of the fishing line</a:t>
            </a:r>
          </a:p>
          <a:p>
            <a:r>
              <a:rPr lang="en-US" sz="2400" dirty="0"/>
              <a:t>Get ready to release the nozzle of the first stage – what do you think will happen?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70022" y="6580561"/>
            <a:ext cx="3632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Snapshots from slow-motion video</a:t>
            </a:r>
          </a:p>
        </p:txBody>
      </p:sp>
    </p:spTree>
    <p:extLst>
      <p:ext uri="{BB962C8B-B14F-4D97-AF65-F5344CB8AC3E}">
        <p14:creationId xmlns:p14="http://schemas.microsoft.com/office/powerpoint/2010/main" val="1179591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Launch!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901786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Pull both balloons to one end of the fishing line</a:t>
            </a:r>
          </a:p>
          <a:p>
            <a:r>
              <a:rPr lang="en-US" dirty="0"/>
              <a:t>Get ready to release the nozzle of the first stage – what do you think will happen?</a:t>
            </a:r>
          </a:p>
          <a:p>
            <a:r>
              <a:rPr lang="en-US" dirty="0"/>
              <a:t>Your balloons should rocket along the string:</a:t>
            </a:r>
          </a:p>
          <a:p>
            <a:pPr lvl="1"/>
            <a:r>
              <a:rPr lang="en-US" dirty="0"/>
              <a:t>The first stage deflates, pushing both balloons</a:t>
            </a:r>
          </a:p>
          <a:p>
            <a:pPr lvl="1"/>
            <a:r>
              <a:rPr lang="en-US" dirty="0"/>
              <a:t>The second stage starts to deflate when its nozzle is no longer pinched shut</a:t>
            </a:r>
          </a:p>
          <a:p>
            <a:pPr lvl="1"/>
            <a:r>
              <a:rPr lang="en-US" dirty="0"/>
              <a:t>The second stage continues moving without the first stage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022" y="300817"/>
            <a:ext cx="3632661" cy="20433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022" y="2419003"/>
            <a:ext cx="3632662" cy="20433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022" y="4537189"/>
            <a:ext cx="3632661" cy="20433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70022" y="6580561"/>
            <a:ext cx="3632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Snapshots from slow-motion video</a:t>
            </a:r>
          </a:p>
        </p:txBody>
      </p:sp>
    </p:spTree>
    <p:extLst>
      <p:ext uri="{BB962C8B-B14F-4D97-AF65-F5344CB8AC3E}">
        <p14:creationId xmlns:p14="http://schemas.microsoft.com/office/powerpoint/2010/main" val="171814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6"/>
            <a:ext cx="3910099" cy="38104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Don’t get frustrated if your rocket doesn’t work on the first try! Here are some things to watch out for:</a:t>
            </a:r>
          </a:p>
          <a:p>
            <a:r>
              <a:rPr lang="en-US" dirty="0"/>
              <a:t>The second stage might deflate early if its nozzle isn’t initially pinched shut all the way. Leave the binder clip in place until the last second if necessary.</a:t>
            </a:r>
          </a:p>
          <a:p>
            <a:r>
              <a:rPr lang="en-US" dirty="0"/>
              <a:t>If the balloons and straws are not in a straight line, this can cause extra friction along the fishing line and slow your rocket down.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8748" y="2310709"/>
            <a:ext cx="4477921" cy="199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8820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4-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4-3" id="{05D7BBC0-EC62-4CF8-A59A-A7352720FC4B}" vid="{A6A18D4E-C199-4980-BF6D-135F4F30251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166</TotalTime>
  <Words>632</Words>
  <Application>Microsoft Office PowerPoint</Application>
  <PresentationFormat>On-screen Show (4:3)</PresentationFormat>
  <Paragraphs>76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Default 4-3</vt:lpstr>
      <vt:lpstr>Two-Stage Balloon Rocket</vt:lpstr>
      <vt:lpstr>Balloon Rockets</vt:lpstr>
      <vt:lpstr>Real life two-stage rockets</vt:lpstr>
      <vt:lpstr>Example: NASA’s Space Launch System (SLS)</vt:lpstr>
      <vt:lpstr>How could you build a two-stage balloon rocket?</vt:lpstr>
      <vt:lpstr>How could you build a two-stage balloon rocket?</vt:lpstr>
      <vt:lpstr>How does it work?</vt:lpstr>
      <vt:lpstr>How does it work?</vt:lpstr>
      <vt:lpstr>How does it work?</vt:lpstr>
      <vt:lpstr>Materials</vt:lpstr>
      <vt:lpstr>Setup</vt:lpstr>
      <vt:lpstr>Build your rocket</vt:lpstr>
      <vt:lpstr>Build your rocket</vt:lpstr>
      <vt:lpstr>Attach to fishing line</vt:lpstr>
      <vt:lpstr>Launch!</vt:lpstr>
      <vt:lpstr>Launch!</vt:lpstr>
      <vt:lpstr>Troubleshooting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Two-Stage Balloon Rocket</dc:title>
  <dc:creator>Ben</dc:creator>
  <cp:lastModifiedBy>Ben</cp:lastModifiedBy>
  <cp:revision>24</cp:revision>
  <dcterms:created xsi:type="dcterms:W3CDTF">2017-01-26T18:35:13Z</dcterms:created>
  <dcterms:modified xsi:type="dcterms:W3CDTF">2017-01-31T20:56:00Z</dcterms:modified>
</cp:coreProperties>
</file>