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E0C02-C8BC-4CCA-9269-1D84A3EF2458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1BAFE-7AA2-48D0-BE76-B578F0A1B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81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 Pull-back angle = 80</a:t>
            </a:r>
            <a:r>
              <a:rPr lang="en-US" baseline="0" dirty="0"/>
              <a:t>   Launch angle = 60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1BAFE-7AA2-48D0-BE76-B578F0A1B3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33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</a:t>
            </a:r>
            <a:r>
              <a:rPr lang="en-US" baseline="0" dirty="0"/>
              <a:t>  Pull-back angle = 65   Launch angle = 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1BAFE-7AA2-48D0-BE76-B578F0A1B3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88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8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91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144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1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9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7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6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90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3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6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7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7289F-583C-4F02-80B3-51D4B34AD19D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7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2" y="0"/>
            <a:ext cx="9147262" cy="62852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441116"/>
            <a:ext cx="7772400" cy="932940"/>
          </a:xfrm>
        </p:spPr>
        <p:txBody>
          <a:bodyPr/>
          <a:lstStyle/>
          <a:p>
            <a:r>
              <a:rPr lang="en-US" b="1" dirty="0"/>
              <a:t>Ping Pong Catapult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282" y="6056852"/>
            <a:ext cx="2668633" cy="5645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391" y="6176978"/>
            <a:ext cx="488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www.sciencebuddies.org</a:t>
            </a:r>
          </a:p>
        </p:txBody>
      </p:sp>
    </p:spTree>
    <p:extLst>
      <p:ext uri="{BB962C8B-B14F-4D97-AF65-F5344CB8AC3E}">
        <p14:creationId xmlns:p14="http://schemas.microsoft.com/office/powerpoint/2010/main" val="2833099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974"/>
            <a:ext cx="9144000" cy="62830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0012" y="800620"/>
            <a:ext cx="5072188" cy="698903"/>
          </a:xfrm>
        </p:spPr>
        <p:txBody>
          <a:bodyPr/>
          <a:lstStyle/>
          <a:p>
            <a:r>
              <a:rPr lang="en-US" b="1" dirty="0"/>
              <a:t>Parts of the catapult</a:t>
            </a:r>
          </a:p>
        </p:txBody>
      </p:sp>
    </p:spTree>
    <p:extLst>
      <p:ext uri="{BB962C8B-B14F-4D97-AF65-F5344CB8AC3E}">
        <p14:creationId xmlns:p14="http://schemas.microsoft.com/office/powerpoint/2010/main" val="3649409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026131" y="3812771"/>
            <a:ext cx="1524000" cy="1447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788131" y="4269971"/>
            <a:ext cx="2971800" cy="457200"/>
          </a:xfrm>
          <a:prstGeom prst="rect">
            <a:avLst/>
          </a:prstGeom>
          <a:solidFill>
            <a:srgbClr val="80808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4711931" y="4422371"/>
            <a:ext cx="152400" cy="1524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 rot="18750627">
            <a:off x="2387831" y="5374871"/>
            <a:ext cx="2819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 rot="2765208">
            <a:off x="2387831" y="3317471"/>
            <a:ext cx="2819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2883131" y="1907771"/>
            <a:ext cx="609600" cy="6096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2273531" y="5870171"/>
            <a:ext cx="609600" cy="609600"/>
          </a:xfrm>
          <a:prstGeom prst="ellipse">
            <a:avLst/>
          </a:prstGeom>
          <a:solidFill>
            <a:srgbClr val="FFCC00">
              <a:alpha val="50000"/>
            </a:srgb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187931" y="2212571"/>
            <a:ext cx="1447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3187931" y="1145771"/>
            <a:ext cx="1066800" cy="1066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178531" y="1602971"/>
            <a:ext cx="243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Launch Angle</a:t>
            </a: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 rot="4065529">
            <a:off x="2768831" y="1488671"/>
            <a:ext cx="1447800" cy="1219200"/>
          </a:xfrm>
          <a:custGeom>
            <a:avLst/>
            <a:gdLst>
              <a:gd name="G0" fmla="+- 10106 0 0"/>
              <a:gd name="G1" fmla="+- -7523383 0 0"/>
              <a:gd name="G2" fmla="+- 0 0 -7523383"/>
              <a:gd name="T0" fmla="*/ 0 256 1"/>
              <a:gd name="T1" fmla="*/ 180 256 1"/>
              <a:gd name="G3" fmla="+- -7523383 T0 T1"/>
              <a:gd name="T2" fmla="*/ 0 256 1"/>
              <a:gd name="T3" fmla="*/ 90 256 1"/>
              <a:gd name="G4" fmla="+- -7523383 T2 T3"/>
              <a:gd name="G5" fmla="*/ G4 2 1"/>
              <a:gd name="T4" fmla="*/ 90 256 1"/>
              <a:gd name="T5" fmla="*/ 0 256 1"/>
              <a:gd name="G6" fmla="+- -7523383 T4 T5"/>
              <a:gd name="G7" fmla="*/ G6 2 1"/>
              <a:gd name="G8" fmla="abs -7523383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106"/>
              <a:gd name="G18" fmla="*/ 10106 1 2"/>
              <a:gd name="G19" fmla="+- G18 5400 0"/>
              <a:gd name="G20" fmla="cos G19 -7523383"/>
              <a:gd name="G21" fmla="sin G19 -7523383"/>
              <a:gd name="G22" fmla="+- G20 10800 0"/>
              <a:gd name="G23" fmla="+- G21 10800 0"/>
              <a:gd name="G24" fmla="+- 10800 0 G20"/>
              <a:gd name="G25" fmla="+- 10106 10800 0"/>
              <a:gd name="G26" fmla="?: G9 G17 G25"/>
              <a:gd name="G27" fmla="?: G9 0 21600"/>
              <a:gd name="G28" fmla="cos 10800 -7523383"/>
              <a:gd name="G29" fmla="sin 10800 -7523383"/>
              <a:gd name="G30" fmla="sin 10106 -7523383"/>
              <a:gd name="G31" fmla="+- G28 10800 0"/>
              <a:gd name="G32" fmla="+- G29 10800 0"/>
              <a:gd name="G33" fmla="+- G30 10800 0"/>
              <a:gd name="G34" fmla="?: G4 0 G31"/>
              <a:gd name="G35" fmla="?: -7523383 G34 0"/>
              <a:gd name="G36" fmla="?: G6 G35 G31"/>
              <a:gd name="G37" fmla="+- 21600 0 G36"/>
              <a:gd name="G38" fmla="?: G4 0 G33"/>
              <a:gd name="G39" fmla="?: -7523383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6415 w 21600"/>
              <a:gd name="T15" fmla="*/ 1310 h 21600"/>
              <a:gd name="T16" fmla="*/ 10800 w 21600"/>
              <a:gd name="T17" fmla="*/ 694 h 21600"/>
              <a:gd name="T18" fmla="*/ 15185 w 21600"/>
              <a:gd name="T19" fmla="*/ 131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6561" y="1625"/>
                </a:moveTo>
                <a:cubicBezTo>
                  <a:pt x="7890" y="1011"/>
                  <a:pt x="9336" y="694"/>
                  <a:pt x="10800" y="694"/>
                </a:cubicBezTo>
                <a:cubicBezTo>
                  <a:pt x="12263" y="694"/>
                  <a:pt x="13709" y="1011"/>
                  <a:pt x="15038" y="1625"/>
                </a:cubicBezTo>
                <a:lnTo>
                  <a:pt x="15329" y="995"/>
                </a:lnTo>
                <a:cubicBezTo>
                  <a:pt x="13909" y="339"/>
                  <a:pt x="12364" y="0"/>
                  <a:pt x="10799" y="0"/>
                </a:cubicBezTo>
                <a:cubicBezTo>
                  <a:pt x="9235" y="0"/>
                  <a:pt x="7690" y="339"/>
                  <a:pt x="6270" y="995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1511531" y="4193771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Pull-back Angle</a:t>
            </a: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4635731" y="4041371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4864331" y="3888971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AutoShape 18"/>
          <p:cNvSpPr>
            <a:spLocks noChangeArrowheads="1"/>
          </p:cNvSpPr>
          <p:nvPr/>
        </p:nvSpPr>
        <p:spPr bwMode="auto">
          <a:xfrm rot="16200000">
            <a:off x="3264131" y="3355571"/>
            <a:ext cx="2057400" cy="2057400"/>
          </a:xfrm>
          <a:custGeom>
            <a:avLst/>
            <a:gdLst>
              <a:gd name="G0" fmla="+- 10376 0 0"/>
              <a:gd name="G1" fmla="+- -9852955 0 0"/>
              <a:gd name="G2" fmla="+- 0 0 -9852955"/>
              <a:gd name="T0" fmla="*/ 0 256 1"/>
              <a:gd name="T1" fmla="*/ 180 256 1"/>
              <a:gd name="G3" fmla="+- -9852955 T0 T1"/>
              <a:gd name="T2" fmla="*/ 0 256 1"/>
              <a:gd name="T3" fmla="*/ 90 256 1"/>
              <a:gd name="G4" fmla="+- -9852955 T2 T3"/>
              <a:gd name="G5" fmla="*/ G4 2 1"/>
              <a:gd name="T4" fmla="*/ 90 256 1"/>
              <a:gd name="T5" fmla="*/ 0 256 1"/>
              <a:gd name="G6" fmla="+- -9852955 T4 T5"/>
              <a:gd name="G7" fmla="*/ G6 2 1"/>
              <a:gd name="G8" fmla="abs -9852955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376"/>
              <a:gd name="G18" fmla="*/ 10376 1 2"/>
              <a:gd name="G19" fmla="+- G18 5400 0"/>
              <a:gd name="G20" fmla="cos G19 -9852955"/>
              <a:gd name="G21" fmla="sin G19 -9852955"/>
              <a:gd name="G22" fmla="+- G20 10800 0"/>
              <a:gd name="G23" fmla="+- G21 10800 0"/>
              <a:gd name="G24" fmla="+- 10800 0 G20"/>
              <a:gd name="G25" fmla="+- 10376 10800 0"/>
              <a:gd name="G26" fmla="?: G9 G17 G25"/>
              <a:gd name="G27" fmla="?: G9 0 21600"/>
              <a:gd name="G28" fmla="cos 10800 -9852955"/>
              <a:gd name="G29" fmla="sin 10800 -9852955"/>
              <a:gd name="G30" fmla="sin 10376 -9852955"/>
              <a:gd name="G31" fmla="+- G28 10800 0"/>
              <a:gd name="G32" fmla="+- G29 10800 0"/>
              <a:gd name="G33" fmla="+- G30 10800 0"/>
              <a:gd name="G34" fmla="?: G4 0 G31"/>
              <a:gd name="G35" fmla="?: -9852955 G34 0"/>
              <a:gd name="G36" fmla="?: G6 G35 G31"/>
              <a:gd name="G37" fmla="+- 21600 0 G36"/>
              <a:gd name="G38" fmla="?: G4 0 G33"/>
              <a:gd name="G39" fmla="?: -9852955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598 w 21600"/>
              <a:gd name="T15" fmla="*/ 5561 h 21600"/>
              <a:gd name="T16" fmla="*/ 10800 w 21600"/>
              <a:gd name="T17" fmla="*/ 424 h 21600"/>
              <a:gd name="T18" fmla="*/ 20002 w 21600"/>
              <a:gd name="T19" fmla="*/ 556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783" y="5666"/>
                </a:moveTo>
                <a:cubicBezTo>
                  <a:pt x="3628" y="2425"/>
                  <a:pt x="7070" y="424"/>
                  <a:pt x="10800" y="424"/>
                </a:cubicBezTo>
                <a:cubicBezTo>
                  <a:pt x="14529" y="424"/>
                  <a:pt x="17971" y="2425"/>
                  <a:pt x="19816" y="5666"/>
                </a:cubicBezTo>
                <a:lnTo>
                  <a:pt x="20185" y="5456"/>
                </a:lnTo>
                <a:cubicBezTo>
                  <a:pt x="18264" y="2083"/>
                  <a:pt x="14681" y="0"/>
                  <a:pt x="10799" y="0"/>
                </a:cubicBezTo>
                <a:cubicBezTo>
                  <a:pt x="6918" y="0"/>
                  <a:pt x="3335" y="2083"/>
                  <a:pt x="1414" y="5456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246611" y="357639"/>
            <a:ext cx="8778239" cy="788131"/>
          </a:xfrm>
        </p:spPr>
        <p:txBody>
          <a:bodyPr>
            <a:normAutofit fontScale="90000"/>
          </a:bodyPr>
          <a:lstStyle/>
          <a:p>
            <a:r>
              <a:rPr lang="en-US" dirty="0"/>
              <a:t>You can change the </a:t>
            </a:r>
            <a:r>
              <a:rPr lang="en-US" b="1" dirty="0"/>
              <a:t>launch angle </a:t>
            </a:r>
            <a:r>
              <a:rPr lang="en-US" dirty="0"/>
              <a:t>and the </a:t>
            </a:r>
            <a:r>
              <a:rPr lang="en-US" b="1" dirty="0"/>
              <a:t>pull-back</a:t>
            </a:r>
            <a:r>
              <a:rPr lang="en-US" dirty="0"/>
              <a:t> angle</a:t>
            </a:r>
          </a:p>
        </p:txBody>
      </p:sp>
    </p:spTree>
    <p:extLst>
      <p:ext uri="{BB962C8B-B14F-4D97-AF65-F5344CB8AC3E}">
        <p14:creationId xmlns:p14="http://schemas.microsoft.com/office/powerpoint/2010/main" val="2010975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981"/>
            <a:ext cx="9144000" cy="6096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2880" y="5636221"/>
            <a:ext cx="8778239" cy="788131"/>
          </a:xfrm>
        </p:spPr>
        <p:txBody>
          <a:bodyPr>
            <a:normAutofit fontScale="90000"/>
          </a:bodyPr>
          <a:lstStyle/>
          <a:p>
            <a:r>
              <a:rPr lang="en-US" dirty="0"/>
              <a:t>Markings on the catapult let you measure both angles</a:t>
            </a:r>
          </a:p>
        </p:txBody>
      </p:sp>
    </p:spTree>
    <p:extLst>
      <p:ext uri="{BB962C8B-B14F-4D97-AF65-F5344CB8AC3E}">
        <p14:creationId xmlns:p14="http://schemas.microsoft.com/office/powerpoint/2010/main" val="1731073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84" y="0"/>
            <a:ext cx="828643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0559"/>
            <a:ext cx="7886700" cy="873470"/>
          </a:xfrm>
        </p:spPr>
        <p:txBody>
          <a:bodyPr/>
          <a:lstStyle/>
          <a:p>
            <a:pPr algn="ctr"/>
            <a:r>
              <a:rPr lang="en-US" b="1" dirty="0"/>
              <a:t>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1246259"/>
            <a:ext cx="22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pullback angle is 40 degrees (read from the </a:t>
            </a:r>
            <a:r>
              <a:rPr lang="en-US" b="1" dirty="0"/>
              <a:t>top</a:t>
            </a:r>
            <a:r>
              <a:rPr lang="en-US" dirty="0"/>
              <a:t> edge of the arm)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52179" y="2177918"/>
            <a:ext cx="957523" cy="108898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87384" y="5145578"/>
            <a:ext cx="22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launch angle is 45 degrees (read from the </a:t>
            </a:r>
            <a:r>
              <a:rPr lang="en-US" b="1" dirty="0"/>
              <a:t>bottom</a:t>
            </a:r>
            <a:r>
              <a:rPr lang="en-US" dirty="0"/>
              <a:t> edge of the base)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5926975" y="3998422"/>
            <a:ext cx="320819" cy="11471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85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84" y="0"/>
            <a:ext cx="828643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0559"/>
            <a:ext cx="7886700" cy="873470"/>
          </a:xfrm>
        </p:spPr>
        <p:txBody>
          <a:bodyPr/>
          <a:lstStyle/>
          <a:p>
            <a:pPr algn="ctr"/>
            <a:r>
              <a:rPr lang="en-US" b="1" dirty="0"/>
              <a:t>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2145" y="1522081"/>
            <a:ext cx="2267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pullback angle is 30 degrees (the marks are in 5-degree increments)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186247" y="2211185"/>
            <a:ext cx="1537855" cy="7481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52407" y="5215586"/>
            <a:ext cx="28436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launch angle is 0 degrees (there may be some wobble in the locking pin, so the mark does not line up perfectly. This is OK.)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5968539" y="4056612"/>
            <a:ext cx="241068" cy="115897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74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84" y="0"/>
            <a:ext cx="828643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0559"/>
            <a:ext cx="7886700" cy="873470"/>
          </a:xfrm>
        </p:spPr>
        <p:txBody>
          <a:bodyPr/>
          <a:lstStyle/>
          <a:p>
            <a:pPr algn="ctr"/>
            <a:r>
              <a:rPr lang="en-US" b="1" dirty="0"/>
              <a:t>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832" y="1322575"/>
            <a:ext cx="2267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are the launch and pull-back angles in this picture?</a:t>
            </a:r>
          </a:p>
        </p:txBody>
      </p:sp>
    </p:spTree>
    <p:extLst>
      <p:ext uri="{BB962C8B-B14F-4D97-AF65-F5344CB8AC3E}">
        <p14:creationId xmlns:p14="http://schemas.microsoft.com/office/powerpoint/2010/main" val="1727710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84" y="0"/>
            <a:ext cx="828643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0559"/>
            <a:ext cx="7886700" cy="873470"/>
          </a:xfrm>
        </p:spPr>
        <p:txBody>
          <a:bodyPr/>
          <a:lstStyle/>
          <a:p>
            <a:pPr algn="ctr"/>
            <a:r>
              <a:rPr lang="en-US" b="1" dirty="0"/>
              <a:t>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832" y="1322575"/>
            <a:ext cx="2267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are the launch and pull-back angles in this picture?</a:t>
            </a:r>
          </a:p>
        </p:txBody>
      </p:sp>
    </p:spTree>
    <p:extLst>
      <p:ext uri="{BB962C8B-B14F-4D97-AF65-F5344CB8AC3E}">
        <p14:creationId xmlns:p14="http://schemas.microsoft.com/office/powerpoint/2010/main" val="3718063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</TotalTime>
  <Words>159</Words>
  <Application>Microsoft Office PowerPoint</Application>
  <PresentationFormat>On-screen Show (4:3)</PresentationFormat>
  <Paragraphs>21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Ping Pong Catapult</vt:lpstr>
      <vt:lpstr>Parts of the catapult</vt:lpstr>
      <vt:lpstr>You can change the launch angle and the pull-back angle</vt:lpstr>
      <vt:lpstr>Markings on the catapult let you measure both angles</vt:lpstr>
      <vt:lpstr>Example</vt:lpstr>
      <vt:lpstr>Example</vt:lpstr>
      <vt:lpstr>Practice</vt:lpstr>
      <vt:lpstr>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Bristlebots</dc:title>
  <dc:creator>Ben</dc:creator>
  <cp:lastModifiedBy>sandraslutz</cp:lastModifiedBy>
  <cp:revision>21</cp:revision>
  <dcterms:created xsi:type="dcterms:W3CDTF">2016-10-15T00:55:49Z</dcterms:created>
  <dcterms:modified xsi:type="dcterms:W3CDTF">2016-11-29T07:00:25Z</dcterms:modified>
</cp:coreProperties>
</file>