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>
      <p:cViewPr varScale="1">
        <p:scale>
          <a:sx n="111" d="100"/>
          <a:sy n="111" d="100"/>
        </p:scale>
        <p:origin x="13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Decibel levels of common sounds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6A-4436-902D-6D8AE98D6DCE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6A-4436-902D-6D8AE98D6DCE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6A-4436-902D-6D8AE98D6DC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C6A-4436-902D-6D8AE98D6DCE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C6A-4436-902D-6D8AE98D6DCE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C6A-4436-902D-6D8AE98D6DCE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C6A-4436-902D-6D8AE98D6DCE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C6A-4436-902D-6D8AE98D6DCE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C6A-4436-902D-6D8AE98D6DCE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C6A-4436-902D-6D8AE98D6DCE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C6A-4436-902D-6D8AE98D6DCE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2C6A-4436-902D-6D8AE98D6DCE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2C6A-4436-902D-6D8AE98D6DCE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2C6A-4436-902D-6D8AE98D6DCE}"/>
              </c:ext>
            </c:extLst>
          </c:dPt>
          <c:cat>
            <c:strRef>
              <c:f>Sheet1!$A$2:$A$16</c:f>
              <c:strCache>
                <c:ptCount val="15"/>
                <c:pt idx="0">
                  <c:v>Threshold of hearing</c:v>
                </c:pt>
                <c:pt idx="1">
                  <c:v>Normal breathing</c:v>
                </c:pt>
                <c:pt idx="2">
                  <c:v>Rustling leaves</c:v>
                </c:pt>
                <c:pt idx="3">
                  <c:v>Whisper</c:v>
                </c:pt>
                <c:pt idx="4">
                  <c:v>Library</c:v>
                </c:pt>
                <c:pt idx="5">
                  <c:v>Moderate rainfall</c:v>
                </c:pt>
                <c:pt idx="6">
                  <c:v>Normal conversation</c:v>
                </c:pt>
                <c:pt idx="7">
                  <c:v>City traffic</c:v>
                </c:pt>
                <c:pt idx="8">
                  <c:v>Screaming baby</c:v>
                </c:pt>
                <c:pt idx="9">
                  <c:v>Lawn mower</c:v>
                </c:pt>
                <c:pt idx="10">
                  <c:v>Chainsaw</c:v>
                </c:pt>
                <c:pt idx="11">
                  <c:v>Car horn</c:v>
                </c:pt>
                <c:pt idx="12">
                  <c:v>Live rock concert</c:v>
                </c:pt>
                <c:pt idx="13">
                  <c:v>Jet engine</c:v>
                </c:pt>
                <c:pt idx="14">
                  <c:v>Gunshot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C6A-4436-902D-6D8AE98D6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01899040"/>
        <c:axId val="501899696"/>
      </c:barChart>
      <c:catAx>
        <c:axId val="50189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99696"/>
        <c:crosses val="autoZero"/>
        <c:auto val="1"/>
        <c:lblAlgn val="ctr"/>
        <c:lblOffset val="100"/>
        <c:noMultiLvlLbl val="0"/>
      </c:catAx>
      <c:valAx>
        <c:axId val="501899696"/>
        <c:scaling>
          <c:orientation val="minMax"/>
          <c:max val="1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Decibels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9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Decibel levels of common sounds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6A-4436-902D-6D8AE98D6DCE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6A-4436-902D-6D8AE98D6DCE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6A-4436-902D-6D8AE98D6DC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C6A-4436-902D-6D8AE98D6DCE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C6A-4436-902D-6D8AE98D6DCE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C6A-4436-902D-6D8AE98D6DCE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C6A-4436-902D-6D8AE98D6DCE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C6A-4436-902D-6D8AE98D6DCE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C6A-4436-902D-6D8AE98D6DCE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C6A-4436-902D-6D8AE98D6DCE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C6A-4436-902D-6D8AE98D6DCE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2C6A-4436-902D-6D8AE98D6DCE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2C6A-4436-902D-6D8AE98D6DCE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2C6A-4436-902D-6D8AE98D6DCE}"/>
              </c:ext>
            </c:extLst>
          </c:dPt>
          <c:cat>
            <c:strRef>
              <c:f>Sheet1!$A$2:$A$16</c:f>
              <c:strCache>
                <c:ptCount val="15"/>
                <c:pt idx="0">
                  <c:v>Threshold of hearing</c:v>
                </c:pt>
                <c:pt idx="1">
                  <c:v>Normal breathing</c:v>
                </c:pt>
                <c:pt idx="2">
                  <c:v>Rustling leaves</c:v>
                </c:pt>
                <c:pt idx="3">
                  <c:v>Whisper</c:v>
                </c:pt>
                <c:pt idx="4">
                  <c:v>Library</c:v>
                </c:pt>
                <c:pt idx="5">
                  <c:v>Moderate rainfall</c:v>
                </c:pt>
                <c:pt idx="6">
                  <c:v>Normal conversation</c:v>
                </c:pt>
                <c:pt idx="7">
                  <c:v>City traffic</c:v>
                </c:pt>
                <c:pt idx="8">
                  <c:v>Screaming baby</c:v>
                </c:pt>
                <c:pt idx="9">
                  <c:v>Lawn mower</c:v>
                </c:pt>
                <c:pt idx="10">
                  <c:v>Chainsaw</c:v>
                </c:pt>
                <c:pt idx="11">
                  <c:v>Car horn</c:v>
                </c:pt>
                <c:pt idx="12">
                  <c:v>Live rock concert</c:v>
                </c:pt>
                <c:pt idx="13">
                  <c:v>Jet engine</c:v>
                </c:pt>
                <c:pt idx="14">
                  <c:v>Gunshot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C6A-4436-902D-6D8AE98D6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01899040"/>
        <c:axId val="501899696"/>
      </c:barChart>
      <c:catAx>
        <c:axId val="50189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99696"/>
        <c:crosses val="autoZero"/>
        <c:auto val="1"/>
        <c:lblAlgn val="ctr"/>
        <c:lblOffset val="100"/>
        <c:noMultiLvlLbl val="0"/>
      </c:catAx>
      <c:valAx>
        <c:axId val="501899696"/>
        <c:scaling>
          <c:orientation val="minMax"/>
          <c:max val="1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Decibels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9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Decibel levels of common sounds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6A-4436-902D-6D8AE98D6DCE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6A-4436-902D-6D8AE98D6DCE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6A-4436-902D-6D8AE98D6DC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C6A-4436-902D-6D8AE98D6DCE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C6A-4436-902D-6D8AE98D6DCE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C6A-4436-902D-6D8AE98D6DCE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C6A-4436-902D-6D8AE98D6DCE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C6A-4436-902D-6D8AE98D6DCE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C6A-4436-902D-6D8AE98D6DCE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C6A-4436-902D-6D8AE98D6DCE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C6A-4436-902D-6D8AE98D6DCE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2C6A-4436-902D-6D8AE98D6DCE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2C6A-4436-902D-6D8AE98D6DCE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2C6A-4436-902D-6D8AE98D6DCE}"/>
              </c:ext>
            </c:extLst>
          </c:dPt>
          <c:cat>
            <c:strRef>
              <c:f>Sheet1!$A$2:$A$16</c:f>
              <c:strCache>
                <c:ptCount val="15"/>
                <c:pt idx="0">
                  <c:v>Threshold of hearing</c:v>
                </c:pt>
                <c:pt idx="1">
                  <c:v>Normal breathing</c:v>
                </c:pt>
                <c:pt idx="2">
                  <c:v>Rustling leaves</c:v>
                </c:pt>
                <c:pt idx="3">
                  <c:v>Whisper</c:v>
                </c:pt>
                <c:pt idx="4">
                  <c:v>Library</c:v>
                </c:pt>
                <c:pt idx="5">
                  <c:v>Moderate rainfall</c:v>
                </c:pt>
                <c:pt idx="6">
                  <c:v>Normal conversation</c:v>
                </c:pt>
                <c:pt idx="7">
                  <c:v>City traffic</c:v>
                </c:pt>
                <c:pt idx="8">
                  <c:v>Screaming baby</c:v>
                </c:pt>
                <c:pt idx="9">
                  <c:v>Lawn mower</c:v>
                </c:pt>
                <c:pt idx="10">
                  <c:v>Chainsaw</c:v>
                </c:pt>
                <c:pt idx="11">
                  <c:v>Car horn</c:v>
                </c:pt>
                <c:pt idx="12">
                  <c:v>Live rock concert</c:v>
                </c:pt>
                <c:pt idx="13">
                  <c:v>Jet engine</c:v>
                </c:pt>
                <c:pt idx="14">
                  <c:v>Gunshot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C6A-4436-902D-6D8AE98D6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01899040"/>
        <c:axId val="501899696"/>
      </c:barChart>
      <c:catAx>
        <c:axId val="50189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99696"/>
        <c:crosses val="autoZero"/>
        <c:auto val="1"/>
        <c:lblAlgn val="ctr"/>
        <c:lblOffset val="100"/>
        <c:noMultiLvlLbl val="0"/>
      </c:catAx>
      <c:valAx>
        <c:axId val="501899696"/>
        <c:scaling>
          <c:orientation val="minMax"/>
          <c:max val="1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Decibels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9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Decibel levels of common sounds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C6A-4436-902D-6D8AE98D6DCE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C6A-4436-902D-6D8AE98D6DCE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C6A-4436-902D-6D8AE98D6DC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C6A-4436-902D-6D8AE98D6DCE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C6A-4436-902D-6D8AE98D6DCE}"/>
              </c:ext>
            </c:extLst>
          </c:dPt>
          <c:dPt>
            <c:idx val="6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2C6A-4436-902D-6D8AE98D6DCE}"/>
              </c:ext>
            </c:extLst>
          </c:dPt>
          <c:dPt>
            <c:idx val="7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2C6A-4436-902D-6D8AE98D6DCE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2C6A-4436-902D-6D8AE98D6DCE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2C6A-4436-902D-6D8AE98D6DCE}"/>
              </c:ext>
            </c:extLst>
          </c:dPt>
          <c:dPt>
            <c:idx val="10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2C6A-4436-902D-6D8AE98D6DCE}"/>
              </c:ext>
            </c:extLst>
          </c:dPt>
          <c:dPt>
            <c:idx val="1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2C6A-4436-902D-6D8AE98D6DCE}"/>
              </c:ext>
            </c:extLst>
          </c:dPt>
          <c:dPt>
            <c:idx val="1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2C6A-4436-902D-6D8AE98D6DCE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2C6A-4436-902D-6D8AE98D6DCE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2C6A-4436-902D-6D8AE98D6DCE}"/>
              </c:ext>
            </c:extLst>
          </c:dPt>
          <c:cat>
            <c:strRef>
              <c:f>Sheet1!$A$2:$A$16</c:f>
              <c:strCache>
                <c:ptCount val="15"/>
                <c:pt idx="0">
                  <c:v>Threshold of hearing</c:v>
                </c:pt>
                <c:pt idx="1">
                  <c:v>Normal breathing</c:v>
                </c:pt>
                <c:pt idx="2">
                  <c:v>Rustling leaves</c:v>
                </c:pt>
                <c:pt idx="3">
                  <c:v>Whisper</c:v>
                </c:pt>
                <c:pt idx="4">
                  <c:v>Library</c:v>
                </c:pt>
                <c:pt idx="5">
                  <c:v>Moderate rainfall</c:v>
                </c:pt>
                <c:pt idx="6">
                  <c:v>Normal conversation</c:v>
                </c:pt>
                <c:pt idx="7">
                  <c:v>City traffic</c:v>
                </c:pt>
                <c:pt idx="8">
                  <c:v>Screaming baby</c:v>
                </c:pt>
                <c:pt idx="9">
                  <c:v>Lawn mower</c:v>
                </c:pt>
                <c:pt idx="10">
                  <c:v>Chainsaw</c:v>
                </c:pt>
                <c:pt idx="11">
                  <c:v>Car horn</c:v>
                </c:pt>
                <c:pt idx="12">
                  <c:v>Live rock concert</c:v>
                </c:pt>
                <c:pt idx="13">
                  <c:v>Jet engine</c:v>
                </c:pt>
                <c:pt idx="14">
                  <c:v>Gunshot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2C6A-4436-902D-6D8AE98D6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01899040"/>
        <c:axId val="501899696"/>
      </c:barChart>
      <c:catAx>
        <c:axId val="50189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99696"/>
        <c:crosses val="autoZero"/>
        <c:auto val="1"/>
        <c:lblAlgn val="ctr"/>
        <c:lblOffset val="100"/>
        <c:noMultiLvlLbl val="0"/>
      </c:catAx>
      <c:valAx>
        <c:axId val="501899696"/>
        <c:scaling>
          <c:orientation val="minMax"/>
          <c:max val="1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/>
                  <a:t>Decibels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89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77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3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11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21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16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5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4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24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37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075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65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AAD7-8684-4A69-9ED8-0D9B90827B4D}" type="datetimeFigureOut">
              <a:rPr lang="en-US" smtClean="0"/>
              <a:t>4/11/2017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C9EFE-157F-4050-9685-5E443DA381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94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7772400" cy="1087437"/>
          </a:xfrm>
        </p:spPr>
        <p:txBody>
          <a:bodyPr/>
          <a:lstStyle/>
          <a:p>
            <a:r>
              <a:rPr lang="en-US" dirty="0"/>
              <a:t>Block That Noise!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600" y="60960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www.sciencebuddies.org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5943600"/>
            <a:ext cx="3733808" cy="7898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7800" y="1447800"/>
            <a:ext cx="6172200" cy="438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55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99381" y="3618782"/>
            <a:ext cx="7315200" cy="914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Right 12"/>
          <p:cNvSpPr/>
          <p:nvPr/>
        </p:nvSpPr>
        <p:spPr>
          <a:xfrm rot="2651398">
            <a:off x="672591" y="3265595"/>
            <a:ext cx="5938744" cy="462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/>
          <p:cNvSpPr/>
          <p:nvPr/>
        </p:nvSpPr>
        <p:spPr>
          <a:xfrm rot="2651398">
            <a:off x="847083" y="2609835"/>
            <a:ext cx="3560421" cy="4626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Bent-Up 14"/>
          <p:cNvSpPr/>
          <p:nvPr/>
        </p:nvSpPr>
        <p:spPr>
          <a:xfrm rot="2671907">
            <a:off x="2125803" y="62050"/>
            <a:ext cx="3429000" cy="2895600"/>
          </a:xfrm>
          <a:prstGeom prst="bentUpArrow">
            <a:avLst>
              <a:gd name="adj1" fmla="val 7178"/>
              <a:gd name="adj2" fmla="val 8116"/>
              <a:gd name="adj3" fmla="val 103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017819" y="1217462"/>
            <a:ext cx="2079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Reflected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60663" y="3805758"/>
            <a:ext cx="2079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Absorbed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68437" y="5145442"/>
            <a:ext cx="2378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Transmitted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8372" y="615065"/>
            <a:ext cx="2428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Sound waves</a:t>
            </a:r>
          </a:p>
        </p:txBody>
      </p:sp>
    </p:spTree>
    <p:extLst>
      <p:ext uri="{BB962C8B-B14F-4D97-AF65-F5344CB8AC3E}">
        <p14:creationId xmlns:p14="http://schemas.microsoft.com/office/powerpoint/2010/main" val="26556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Sound levels are measured in </a:t>
            </a:r>
            <a:r>
              <a:rPr lang="en-US" b="1" dirty="0"/>
              <a:t>decibels</a:t>
            </a:r>
            <a:r>
              <a:rPr lang="en-US" dirty="0"/>
              <a:t> (abbreviated dB)</a:t>
            </a:r>
          </a:p>
        </p:txBody>
      </p:sp>
    </p:spTree>
    <p:extLst>
      <p:ext uri="{BB962C8B-B14F-4D97-AF65-F5344CB8AC3E}">
        <p14:creationId xmlns:p14="http://schemas.microsoft.com/office/powerpoint/2010/main" val="2011517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B6CE632-9CD3-490E-A62A-E674036FE3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419487"/>
              </p:ext>
            </p:extLst>
          </p:nvPr>
        </p:nvGraphicFramePr>
        <p:xfrm>
          <a:off x="750498" y="526212"/>
          <a:ext cx="7548113" cy="573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00368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B6CE632-9CD3-490E-A62A-E674036FE320}"/>
              </a:ext>
            </a:extLst>
          </p:cNvPr>
          <p:cNvGraphicFramePr>
            <a:graphicFrameLocks/>
          </p:cNvGraphicFramePr>
          <p:nvPr/>
        </p:nvGraphicFramePr>
        <p:xfrm>
          <a:off x="750498" y="526212"/>
          <a:ext cx="7548113" cy="573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348377" y="3196086"/>
            <a:ext cx="1595887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Long-term exposure causes hearing damage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34276" y="2105897"/>
            <a:ext cx="175978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Immediate hearing damage</a:t>
            </a:r>
          </a:p>
        </p:txBody>
      </p:sp>
      <p:cxnSp>
        <p:nvCxnSpPr>
          <p:cNvPr id="6" name="Straight Arrow Connector 5"/>
          <p:cNvCxnSpPr>
            <a:stCxn id="2" idx="0"/>
          </p:cNvCxnSpPr>
          <p:nvPr/>
        </p:nvCxnSpPr>
        <p:spPr>
          <a:xfrm flipH="1" flipV="1">
            <a:off x="5960853" y="2760453"/>
            <a:ext cx="185468" cy="4356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</p:cNvCxnSpPr>
          <p:nvPr/>
        </p:nvCxnSpPr>
        <p:spPr>
          <a:xfrm flipH="1" flipV="1">
            <a:off x="7470475" y="1595887"/>
            <a:ext cx="243696" cy="5100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9420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3"/>
          </a:xfrm>
        </p:spPr>
        <p:txBody>
          <a:bodyPr/>
          <a:lstStyle/>
          <a:p>
            <a:pPr algn="ctr"/>
            <a:r>
              <a:rPr lang="en-US" dirty="0"/>
              <a:t>Decibels are a </a:t>
            </a:r>
            <a:r>
              <a:rPr lang="en-US" b="1" dirty="0"/>
              <a:t>non-linear</a:t>
            </a:r>
            <a:r>
              <a:rPr lang="en-US" dirty="0"/>
              <a:t> scale.</a:t>
            </a:r>
            <a:br>
              <a:rPr lang="en-US" dirty="0"/>
            </a:br>
            <a:r>
              <a:rPr lang="en-US" dirty="0"/>
              <a:t>What does that mean?</a:t>
            </a:r>
          </a:p>
        </p:txBody>
      </p:sp>
    </p:spTree>
    <p:extLst>
      <p:ext uri="{BB962C8B-B14F-4D97-AF65-F5344CB8AC3E}">
        <p14:creationId xmlns:p14="http://schemas.microsoft.com/office/powerpoint/2010/main" val="4252468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 change of +10dB means the sound is </a:t>
            </a:r>
            <a:r>
              <a:rPr lang="en-US" b="1" dirty="0"/>
              <a:t>twice</a:t>
            </a:r>
            <a:r>
              <a:rPr lang="en-US" dirty="0"/>
              <a:t> as loud.</a:t>
            </a:r>
          </a:p>
        </p:txBody>
      </p:sp>
    </p:spTree>
    <p:extLst>
      <p:ext uri="{BB962C8B-B14F-4D97-AF65-F5344CB8AC3E}">
        <p14:creationId xmlns:p14="http://schemas.microsoft.com/office/powerpoint/2010/main" val="241148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66219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Sound confusing? Don’t worry, let’s look at the graph again.</a:t>
            </a:r>
          </a:p>
        </p:txBody>
      </p:sp>
    </p:spTree>
    <p:extLst>
      <p:ext uri="{BB962C8B-B14F-4D97-AF65-F5344CB8AC3E}">
        <p14:creationId xmlns:p14="http://schemas.microsoft.com/office/powerpoint/2010/main" val="18175484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B6CE632-9CD3-490E-A62A-E674036FE320}"/>
              </a:ext>
            </a:extLst>
          </p:cNvPr>
          <p:cNvGraphicFramePr>
            <a:graphicFrameLocks/>
          </p:cNvGraphicFramePr>
          <p:nvPr/>
        </p:nvGraphicFramePr>
        <p:xfrm>
          <a:off x="750498" y="526212"/>
          <a:ext cx="7548113" cy="573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206040" y="3580861"/>
            <a:ext cx="243911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Normal conversation: 60dB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39518" y="3146268"/>
            <a:ext cx="157216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City traffic: 70dB</a:t>
            </a:r>
          </a:p>
        </p:txBody>
      </p:sp>
      <p:cxnSp>
        <p:nvCxnSpPr>
          <p:cNvPr id="6" name="Straight Arrow Connector 5"/>
          <p:cNvCxnSpPr>
            <a:cxnSpLocks/>
            <a:stCxn id="2" idx="1"/>
          </p:cNvCxnSpPr>
          <p:nvPr/>
        </p:nvCxnSpPr>
        <p:spPr>
          <a:xfrm flipH="1" flipV="1">
            <a:off x="4744530" y="3532324"/>
            <a:ext cx="461510" cy="2178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</p:cNvCxnSpPr>
          <p:nvPr/>
        </p:nvCxnSpPr>
        <p:spPr>
          <a:xfrm flipH="1" flipV="1">
            <a:off x="5131638" y="3240129"/>
            <a:ext cx="507880" cy="724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206039" y="4276475"/>
            <a:ext cx="2439119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City traffic is </a:t>
            </a:r>
            <a:r>
              <a:rPr lang="en-US" sz="1600" b="1" dirty="0"/>
              <a:t>twice</a:t>
            </a:r>
            <a:r>
              <a:rPr lang="en-US" sz="1600" dirty="0"/>
              <a:t> as loud as a normal conversation!</a:t>
            </a:r>
          </a:p>
        </p:txBody>
      </p:sp>
    </p:spTree>
    <p:extLst>
      <p:ext uri="{BB962C8B-B14F-4D97-AF65-F5344CB8AC3E}">
        <p14:creationId xmlns:p14="http://schemas.microsoft.com/office/powerpoint/2010/main" val="753418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B6CE632-9CD3-490E-A62A-E674036FE320}"/>
              </a:ext>
            </a:extLst>
          </p:cNvPr>
          <p:cNvGraphicFramePr>
            <a:graphicFrameLocks/>
          </p:cNvGraphicFramePr>
          <p:nvPr/>
        </p:nvGraphicFramePr>
        <p:xfrm>
          <a:off x="750498" y="526212"/>
          <a:ext cx="7548113" cy="5736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48045" y="3760916"/>
            <a:ext cx="2173857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Moderate rainfall: 50dB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99512" y="2279303"/>
            <a:ext cx="1617455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Chainsaw: 100dB</a:t>
            </a:r>
          </a:p>
        </p:txBody>
      </p:sp>
      <p:cxnSp>
        <p:nvCxnSpPr>
          <p:cNvPr id="6" name="Straight Arrow Connector 5"/>
          <p:cNvCxnSpPr>
            <a:cxnSpLocks/>
          </p:cNvCxnSpPr>
          <p:nvPr/>
        </p:nvCxnSpPr>
        <p:spPr>
          <a:xfrm flipH="1" flipV="1">
            <a:off x="4339088" y="3838755"/>
            <a:ext cx="508957" cy="8066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cxnSpLocks/>
          </p:cNvCxnSpPr>
          <p:nvPr/>
        </p:nvCxnSpPr>
        <p:spPr>
          <a:xfrm flipH="1" flipV="1">
            <a:off x="6391632" y="2376166"/>
            <a:ext cx="507880" cy="724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593566" y="4467811"/>
            <a:ext cx="3066691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/>
              <a:t>A chainsaw is not twice as loud as moderate rainfall, it is </a:t>
            </a:r>
            <a:r>
              <a:rPr lang="en-US" sz="1600" b="1" dirty="0"/>
              <a:t>32x</a:t>
            </a:r>
            <a:r>
              <a:rPr lang="en-US" sz="1600" dirty="0"/>
              <a:t> as loud!</a:t>
            </a:r>
          </a:p>
        </p:txBody>
      </p:sp>
    </p:spTree>
    <p:extLst>
      <p:ext uri="{BB962C8B-B14F-4D97-AF65-F5344CB8AC3E}">
        <p14:creationId xmlns:p14="http://schemas.microsoft.com/office/powerpoint/2010/main" val="2541975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 Science Journal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624173" cy="3056926"/>
          </a:xfrm>
        </p:spPr>
        <p:txBody>
          <a:bodyPr/>
          <a:lstStyle/>
          <a:p>
            <a:r>
              <a:rPr lang="en-US" dirty="0"/>
              <a:t>App that can measure sound levels in decibels using your phone’s microphone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943" y="1561292"/>
            <a:ext cx="2830711" cy="503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624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/>
          <p:cNvSpPr/>
          <p:nvPr/>
        </p:nvSpPr>
        <p:spPr>
          <a:xfrm>
            <a:off x="3140016" y="4278701"/>
            <a:ext cx="1846053" cy="1224951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74504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Design and build a sound-insulating container</a:t>
            </a:r>
          </a:p>
          <a:p>
            <a:r>
              <a:rPr lang="en-US" dirty="0"/>
              <a:t>Try to get the decibel value as low as possible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817755" y="4463474"/>
            <a:ext cx="480563" cy="855402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810882" y="2570672"/>
            <a:ext cx="1466491" cy="1466491"/>
            <a:chOff x="1250829" y="2570672"/>
            <a:chExt cx="1466491" cy="1466491"/>
          </a:xfrm>
        </p:grpSpPr>
        <p:pic>
          <p:nvPicPr>
            <p:cNvPr id="8" name="Graphic 7" descr="Speaker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0829" y="2570672"/>
              <a:ext cx="1466491" cy="1466491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250829" y="2734574"/>
              <a:ext cx="733245" cy="10696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190225" y="2570672"/>
            <a:ext cx="1466491" cy="1466491"/>
            <a:chOff x="1250829" y="2570672"/>
            <a:chExt cx="1466491" cy="1466491"/>
          </a:xfrm>
        </p:grpSpPr>
        <p:pic>
          <p:nvPicPr>
            <p:cNvPr id="12" name="Graphic 11" descr="Speaker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50829" y="2570672"/>
              <a:ext cx="1466491" cy="1466491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>
              <a:off x="1250829" y="2734574"/>
              <a:ext cx="733245" cy="10696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004284" y="4808291"/>
            <a:ext cx="2380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Phone with Google Science Journal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57800" y="5791200"/>
            <a:ext cx="2754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Sound-insulating container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80684" y="2810555"/>
            <a:ext cx="2754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Speakers</a:t>
            </a:r>
          </a:p>
        </p:txBody>
      </p:sp>
      <p:grpSp>
        <p:nvGrpSpPr>
          <p:cNvPr id="21" name="Group 20"/>
          <p:cNvGrpSpPr/>
          <p:nvPr/>
        </p:nvGrpSpPr>
        <p:grpSpPr>
          <a:xfrm rot="5011350">
            <a:off x="1714423" y="3238425"/>
            <a:ext cx="1066800" cy="1066800"/>
            <a:chOff x="6400800" y="4191000"/>
            <a:chExt cx="1066800" cy="1066800"/>
          </a:xfrm>
        </p:grpSpPr>
        <p:sp>
          <p:nvSpPr>
            <p:cNvPr id="18" name="Arc 17"/>
            <p:cNvSpPr/>
            <p:nvPr/>
          </p:nvSpPr>
          <p:spPr>
            <a:xfrm>
              <a:off x="6400800" y="4343400"/>
              <a:ext cx="914400" cy="91440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c 18"/>
            <p:cNvSpPr/>
            <p:nvPr/>
          </p:nvSpPr>
          <p:spPr>
            <a:xfrm>
              <a:off x="6400800" y="4495800"/>
              <a:ext cx="762000" cy="76200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Arc 19"/>
            <p:cNvSpPr/>
            <p:nvPr/>
          </p:nvSpPr>
          <p:spPr>
            <a:xfrm>
              <a:off x="6400800" y="4191000"/>
              <a:ext cx="1066800" cy="106680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/>
          <p:cNvGrpSpPr/>
          <p:nvPr/>
        </p:nvGrpSpPr>
        <p:grpSpPr>
          <a:xfrm rot="16588650" flipH="1">
            <a:off x="5314570" y="3257170"/>
            <a:ext cx="1066800" cy="1066800"/>
            <a:chOff x="6400800" y="4191000"/>
            <a:chExt cx="1066800" cy="1066800"/>
          </a:xfrm>
        </p:grpSpPr>
        <p:sp>
          <p:nvSpPr>
            <p:cNvPr id="23" name="Arc 22"/>
            <p:cNvSpPr/>
            <p:nvPr/>
          </p:nvSpPr>
          <p:spPr>
            <a:xfrm>
              <a:off x="6400800" y="4343400"/>
              <a:ext cx="914400" cy="91440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Arc 23"/>
            <p:cNvSpPr/>
            <p:nvPr/>
          </p:nvSpPr>
          <p:spPr>
            <a:xfrm>
              <a:off x="6400800" y="4495800"/>
              <a:ext cx="762000" cy="76200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Arc 24"/>
            <p:cNvSpPr/>
            <p:nvPr/>
          </p:nvSpPr>
          <p:spPr>
            <a:xfrm>
              <a:off x="6400800" y="4191000"/>
              <a:ext cx="1066800" cy="1066800"/>
            </a:xfrm>
            <a:prstGeom prst="arc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7" name="Straight Arrow Connector 26"/>
          <p:cNvCxnSpPr>
            <a:cxnSpLocks/>
          </p:cNvCxnSpPr>
          <p:nvPr/>
        </p:nvCxnSpPr>
        <p:spPr>
          <a:xfrm flipH="1">
            <a:off x="2209800" y="3048000"/>
            <a:ext cx="1371601" cy="381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  <a:endCxn id="13" idx="3"/>
          </p:cNvCxnSpPr>
          <p:nvPr/>
        </p:nvCxnSpPr>
        <p:spPr>
          <a:xfrm>
            <a:off x="4572000" y="3048000"/>
            <a:ext cx="1351470" cy="2214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cxnSpLocks/>
          </p:cNvCxnSpPr>
          <p:nvPr/>
        </p:nvCxnSpPr>
        <p:spPr>
          <a:xfrm flipV="1">
            <a:off x="2895600" y="4876800"/>
            <a:ext cx="990600" cy="152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cxnSpLocks/>
          </p:cNvCxnSpPr>
          <p:nvPr/>
        </p:nvCxnSpPr>
        <p:spPr>
          <a:xfrm flipH="1" flipV="1">
            <a:off x="4868176" y="5500276"/>
            <a:ext cx="389624" cy="44332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99748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4-3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fault 4-3" id="{05D7BBC0-EC62-4CF8-A59A-A7352720FC4B}" vid="{A6A18D4E-C199-4980-BF6D-135F4F30251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61</TotalTime>
  <Words>172</Words>
  <Application>Microsoft Office PowerPoint</Application>
  <PresentationFormat>On-screen Show (4:3)</PresentationFormat>
  <Paragraphs>34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Default 4-3</vt:lpstr>
      <vt:lpstr>Block That Noise!</vt:lpstr>
      <vt:lpstr>PowerPoint Presentation</vt:lpstr>
      <vt:lpstr>Sound levels are measured in decibels (abbreviated dB)</vt:lpstr>
      <vt:lpstr>PowerPoint Presentation</vt:lpstr>
      <vt:lpstr>PowerPoint Presentation</vt:lpstr>
      <vt:lpstr>Decibels are a non-linear scale. What does that mean?</vt:lpstr>
      <vt:lpstr>A change of +10dB means the sound is twice as loud.</vt:lpstr>
      <vt:lpstr>Sound confusing? Don’t worry, let’s look at the graph again.</vt:lpstr>
      <vt:lpstr>PowerPoint Presentation</vt:lpstr>
      <vt:lpstr>PowerPoint Presentation</vt:lpstr>
      <vt:lpstr>Google Science Journal</vt:lpstr>
      <vt:lpstr>Your Challenge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That Noise!</dc:title>
  <dc:creator>Ben</dc:creator>
  <cp:lastModifiedBy>Ben</cp:lastModifiedBy>
  <cp:revision>9</cp:revision>
  <dcterms:created xsi:type="dcterms:W3CDTF">2017-04-11T17:14:47Z</dcterms:created>
  <dcterms:modified xsi:type="dcterms:W3CDTF">2017-04-11T18:16:15Z</dcterms:modified>
</cp:coreProperties>
</file>